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9" r:id="rId2"/>
    <p:sldId id="256" r:id="rId3"/>
    <p:sldId id="262" r:id="rId4"/>
    <p:sldId id="297" r:id="rId5"/>
    <p:sldId id="308" r:id="rId6"/>
    <p:sldId id="284" r:id="rId7"/>
    <p:sldId id="311" r:id="rId8"/>
    <p:sldId id="310" r:id="rId9"/>
    <p:sldId id="300" r:id="rId10"/>
    <p:sldId id="301" r:id="rId11"/>
    <p:sldId id="302" r:id="rId12"/>
    <p:sldId id="312" r:id="rId13"/>
    <p:sldId id="309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7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A9C7-257B-427E-BBCA-4A084C840E97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7D313-AAC2-4886-A483-51C1AE8BF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MHRM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r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228600"/>
            <a:ext cx="8915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</a:rPr>
              <a:t>5. Brand Ambassadors :-Famous personality to promote products as brand ambassadors. </a:t>
            </a:r>
          </a:p>
          <a:p>
            <a:pPr marL="514350" indent="-514350"/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/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2" descr="C:\Users\DELL\Pictures\kb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828800"/>
            <a:ext cx="2980267" cy="1676400"/>
          </a:xfrm>
          <a:prstGeom prst="rect">
            <a:avLst/>
          </a:prstGeom>
          <a:noFill/>
        </p:spPr>
      </p:pic>
      <p:pic>
        <p:nvPicPr>
          <p:cNvPr id="18436" name="Picture 4" descr="C:\Users\DELL\Pictures\harpi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676400"/>
            <a:ext cx="3124200" cy="1695450"/>
          </a:xfrm>
          <a:prstGeom prst="rect">
            <a:avLst/>
          </a:prstGeom>
          <a:noFill/>
        </p:spPr>
      </p:pic>
      <p:pic>
        <p:nvPicPr>
          <p:cNvPr id="18438" name="Picture 6" descr="C:\Users\DELL\Pictures\zoo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3810000"/>
            <a:ext cx="3228975" cy="24332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rgbClr val="FFFF00"/>
                </a:solidFill>
              </a:rPr>
              <a:t>6. Brand patent  :-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Company attain patent for new and innovative products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Need to register under Patent Act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 India products may be registered under Patents (Amendment) Act 2005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</a:rPr>
              <a:t>7. </a:t>
            </a:r>
            <a:r>
              <a:rPr lang="en-US" sz="3200" b="1" dirty="0" smtClean="0">
                <a:solidFill>
                  <a:srgbClr val="FFFF00"/>
                </a:solidFill>
              </a:rPr>
              <a:t>Brand Logo :- </a:t>
            </a:r>
            <a:r>
              <a:rPr lang="en-US" sz="3200" b="1" dirty="0" smtClean="0">
                <a:solidFill>
                  <a:schemeClr val="bg1"/>
                </a:solidFill>
              </a:rPr>
              <a:t>along with brand name it facilitate to customers  </a:t>
            </a: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Nike √,</a:t>
            </a:r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6386" name="Picture 2" descr="E:\nik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9450" y="2586038"/>
            <a:ext cx="2705100" cy="168592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6389" name="Picture 5" descr="C:\Users\DELL\Pictures\merced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4648200"/>
            <a:ext cx="1790700" cy="15906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1295400" y="152400"/>
            <a:ext cx="6934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Factors of branding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914400"/>
            <a:ext cx="7010400" cy="57246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        </a:t>
            </a:r>
            <a:endParaRPr lang="en-US" b="1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Brand loyalty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Brand Name awareness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Brand Association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After sales service 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Brand Ambassadors 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Brand patent 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Brand Logo</a:t>
            </a:r>
          </a:p>
          <a:p>
            <a:pPr marL="342900" indent="-342900"/>
            <a:endParaRPr lang="en-US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</a:t>
            </a:r>
            <a:endParaRPr lang="en-US" sz="2000" dirty="0" smtClean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0" y="1"/>
            <a:ext cx="9144000" cy="6857999"/>
          </a:xfrm>
        </p:spPr>
      </p:pic>
      <p:sp>
        <p:nvSpPr>
          <p:cNvPr id="11" name="TextBox 10"/>
          <p:cNvSpPr txBox="1"/>
          <p:nvPr/>
        </p:nvSpPr>
        <p:spPr>
          <a:xfrm>
            <a:off x="1752600" y="1143000"/>
            <a:ext cx="701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Chapter -</a:t>
            </a:r>
            <a:r>
              <a:rPr lang="en-US" sz="4000" b="1" dirty="0" smtClean="0">
                <a:solidFill>
                  <a:schemeClr val="bg1"/>
                </a:solidFill>
                <a:cs typeface="Aharoni" pitchFamily="2" charset="-79"/>
              </a:rPr>
              <a:t>2</a:t>
            </a:r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Marketing Decision –I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(Product and Price)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8382000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Q</a:t>
            </a:r>
            <a:r>
              <a:rPr lang="en-US" sz="2400" b="1" dirty="0" smtClean="0">
                <a:cs typeface="Aharoni" pitchFamily="2" charset="-79"/>
              </a:rPr>
              <a:t>.4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  Brand Equity concept and Factors ?</a:t>
            </a:r>
          </a:p>
          <a:p>
            <a:pPr algn="ctr"/>
            <a:endParaRPr lang="en-US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501676"/>
            <a:ext cx="8458200" cy="45243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Meaning:-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create addition values and images in the mind of customers ( </a:t>
            </a:r>
            <a:r>
              <a:rPr lang="en-US" sz="24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Nirma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Washing powder and </a:t>
            </a:r>
            <a:r>
              <a:rPr lang="en-US" sz="24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Nirma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Biscuits</a:t>
            </a: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Dettol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soft drink...)</a:t>
            </a:r>
          </a:p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Definition :-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Edward </a:t>
            </a:r>
            <a:r>
              <a:rPr lang="en-US" sz="24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Tauber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defines "The incremental value of business above the value of its physical assets due to market position achieved by its brand and the extension potential of the brand ."</a:t>
            </a:r>
          </a:p>
          <a:p>
            <a:pPr algn="ctr"/>
            <a:endParaRPr lang="en-US" sz="2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1295400" y="152400"/>
            <a:ext cx="6934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Factors of branding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914400"/>
            <a:ext cx="7010400" cy="57246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        </a:t>
            </a:r>
            <a:endParaRPr lang="en-US" b="1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Brand loyalty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Brand Name awareness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Brand Association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After sales service 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Brand Ambassadors 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Brand patent 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Brand Logo</a:t>
            </a:r>
          </a:p>
          <a:p>
            <a:pPr marL="342900" indent="-342900"/>
            <a:endParaRPr lang="en-US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</a:t>
            </a:r>
            <a:endParaRPr lang="en-US" sz="2000" dirty="0" smtClean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304800"/>
            <a:ext cx="89154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</a:rPr>
              <a:t> Brand Equity:- </a:t>
            </a:r>
          </a:p>
          <a:p>
            <a:pPr marL="514350" indent="-514350"/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It means fix image in the mind of customers </a:t>
            </a:r>
          </a:p>
          <a:p>
            <a:pPr marL="514350" lvl="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create addition values and images in the mind of customers</a:t>
            </a:r>
          </a:p>
          <a:p>
            <a:pPr marL="514350" lvl="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(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Nirma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Washing powder and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Nirma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Biscuits</a:t>
            </a:r>
          </a:p>
          <a:p>
            <a:pPr marL="514350" lvl="0" indent="-514350">
              <a:buFont typeface="Wingdings" pitchFamily="2" charset="2"/>
              <a:buChar char="Ø"/>
            </a:pP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Dettol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soft drink...)</a:t>
            </a:r>
          </a:p>
          <a:p>
            <a:pPr marL="514350" lvl="0" indent="-514350"/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0" indent="-514350"/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( Brand equity ---- Incremental Values	fill in the blanks for One mark question)</a:t>
            </a:r>
          </a:p>
          <a:p>
            <a:pPr marL="514350" lvl="0" indent="-514350">
              <a:buFont typeface="Wingdings" pitchFamily="2" charset="2"/>
              <a:buChar char="Ø"/>
            </a:pP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0" indent="-514350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FFFF00"/>
                </a:solidFill>
              </a:rPr>
              <a:t>Brand loyalty:-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Satisfied customers of products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Customers are not only purchasing products but also recommend or suggested to their family members of society.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It is called as  Evangelist</a:t>
            </a: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6386" name="Picture 2" descr="C:\Users\DELL\Pictures\colgat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4724400"/>
            <a:ext cx="3019425" cy="163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228600"/>
            <a:ext cx="8077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</a:rPr>
              <a:t>2</a:t>
            </a:r>
            <a:r>
              <a:rPr lang="en-US" sz="32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 Brand Name awareness :-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In the mind of customers</a:t>
            </a: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Corporate name:- Tata Salt, Tata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Nano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, Tata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Hexa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,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Corporate cum Individual brand name :- Cadbury dairy milk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Umbrella name:-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Amul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Butter,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Amul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milk,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Amul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chocolate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Founder name:-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Colgate,Nestle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, Ford</a:t>
            </a:r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1506" name="Picture 2" descr="C:\Users\DELL\Pictures\Amul-brand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4255031"/>
            <a:ext cx="8070047" cy="26029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381001"/>
            <a:ext cx="8305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chemeClr val="bg1"/>
                </a:solidFill>
              </a:rPr>
              <a:t>3. </a:t>
            </a:r>
            <a:r>
              <a:rPr lang="en-US" sz="3200" b="1" dirty="0" smtClean="0">
                <a:solidFill>
                  <a:srgbClr val="FFFF00"/>
                </a:solidFill>
              </a:rPr>
              <a:t>Brand Association:- </a:t>
            </a:r>
          </a:p>
          <a:p>
            <a:pPr marL="514350" indent="-514350"/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 brand must link or connect to certain 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association</a:t>
            </a: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Lux soap- Association of bollywood actress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Goa- Association of beautiful beaches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kerala- Backwater experience and Ayurvedic massage</a:t>
            </a:r>
          </a:p>
        </p:txBody>
      </p:sp>
      <p:pic>
        <p:nvPicPr>
          <p:cNvPr id="19458" name="Picture 2" descr="C:\Users\DELL\Pictures\Lux Sop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4876800"/>
            <a:ext cx="2438400" cy="1676400"/>
          </a:xfrm>
          <a:prstGeom prst="rect">
            <a:avLst/>
          </a:prstGeom>
          <a:noFill/>
        </p:spPr>
      </p:pic>
      <p:pic>
        <p:nvPicPr>
          <p:cNvPr id="17410" name="Picture 2" descr="C:\Users\DELL\Pictures\kb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4876800"/>
            <a:ext cx="2590800" cy="1457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990600"/>
            <a:ext cx="8915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>
                <a:solidFill>
                  <a:srgbClr val="FFFF00"/>
                </a:solidFill>
              </a:rPr>
              <a:t>4. After sales service :-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It is providing to make difference in brand equity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It is applicable consumer durable products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Warranty and Guarantee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</a:rPr>
              <a:t>To provide  staff training for after sales service.  </a:t>
            </a:r>
          </a:p>
          <a:p>
            <a:pPr marL="514350" indent="-514350"/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389</Words>
  <Application>Microsoft Office PowerPoint</Application>
  <PresentationFormat>On-screen Show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57</cp:revision>
  <dcterms:created xsi:type="dcterms:W3CDTF">2020-06-02T07:05:21Z</dcterms:created>
  <dcterms:modified xsi:type="dcterms:W3CDTF">2021-09-18T22:30:40Z</dcterms:modified>
</cp:coreProperties>
</file>